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6" r:id="rId3"/>
    <p:sldId id="351" r:id="rId4"/>
    <p:sldId id="342" r:id="rId5"/>
    <p:sldId id="348" r:id="rId6"/>
    <p:sldId id="343" r:id="rId7"/>
    <p:sldId id="327" r:id="rId8"/>
    <p:sldId id="329" r:id="rId9"/>
    <p:sldId id="330" r:id="rId10"/>
    <p:sldId id="332" r:id="rId11"/>
    <p:sldId id="335" r:id="rId12"/>
    <p:sldId id="338" r:id="rId13"/>
    <p:sldId id="349" r:id="rId14"/>
    <p:sldId id="323" r:id="rId15"/>
    <p:sldId id="324" r:id="rId16"/>
    <p:sldId id="286" r:id="rId17"/>
    <p:sldId id="287" r:id="rId18"/>
    <p:sldId id="290" r:id="rId19"/>
    <p:sldId id="353" r:id="rId20"/>
    <p:sldId id="352" r:id="rId21"/>
    <p:sldId id="355" r:id="rId22"/>
    <p:sldId id="357" r:id="rId23"/>
    <p:sldId id="292" r:id="rId24"/>
    <p:sldId id="283" r:id="rId25"/>
    <p:sldId id="284" r:id="rId26"/>
    <p:sldId id="356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59" r:id="rId37"/>
    <p:sldId id="305" r:id="rId38"/>
    <p:sldId id="308" r:id="rId39"/>
    <p:sldId id="310" r:id="rId40"/>
    <p:sldId id="312" r:id="rId41"/>
    <p:sldId id="360" r:id="rId42"/>
    <p:sldId id="316" r:id="rId43"/>
    <p:sldId id="318" r:id="rId44"/>
    <p:sldId id="361" r:id="rId45"/>
    <p:sldId id="321" r:id="rId46"/>
    <p:sldId id="364" r:id="rId47"/>
    <p:sldId id="367" r:id="rId48"/>
    <p:sldId id="36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>
        <p:scale>
          <a:sx n="70" d="100"/>
          <a:sy n="70" d="100"/>
        </p:scale>
        <p:origin x="6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FBB7-E9B5-4C2B-AD64-B6D47B59A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166C4-245A-472B-8461-0FD509584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55A2A-0826-4018-A02F-2525BA0D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231CA-DEEC-4FCA-AE40-CB854A0C9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4077C-93BA-4F1F-88D0-9BB9D064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417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3F68-A87E-4D8A-A159-4BEA8AA2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587B9-0F40-4899-8852-443ABA234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BB93E-E7A2-4F19-A27D-FFCAA985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CEB5E-8EF8-4D5D-AC50-54CFFA96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BA63-C9B0-4DF5-8A92-3C125A01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131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D7E92-488A-4D70-A719-267A7CAF6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796C3-E8AD-4943-B81C-EFEBD1FF1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59DD4-D634-4795-BCE8-8C14D0C71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F3F4B-24F2-42FD-8DD8-52DBEA20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8AAD5-F5FB-4F51-B595-396C4082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978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21B4-6137-4E53-90C4-600E6FC6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74C6C-921C-4C93-BC73-E21CD1D6C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6A752-A241-4EDA-A16B-CF62180D1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EF4B3-34D2-4446-A3EE-635646E6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9ECF4-EAB3-4718-92EB-F347429B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780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DC2D-1B22-419B-9F42-657D2C13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1E1FF-E4B0-4574-A103-068BE9B7C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B44A2-4709-49FE-8137-CAE441B13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E321C-9D34-473F-AAC3-B9FABB66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71A98-E06C-48A3-B320-8572E128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696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E7AA-839F-4A9B-A96F-04C61F24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6275-5D55-47D3-8E4E-746C7776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C88D0-4F3B-41CA-9389-A9ED2F02F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2F0F1-2FDB-4DC1-90BF-4A5B9B1F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84323-0B5C-404E-A654-D14D3715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954AF-E0A2-452F-B476-F9E5D58F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112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6CBB-83C1-4EB1-AFD8-B43D4B36C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1FF7B-E780-4626-BC4D-2D081D933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10CFF-2C41-47CD-B259-BD0BFC67B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0B776-D1DE-4E68-B78E-7EB1375A7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FC5C8-212B-4BD2-84E4-E2425BC99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E7F49D-BE48-431C-BC6A-EF43B0846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5AD95-BDE3-47CF-BC51-8BC32032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E4B1E-5756-4470-8C26-4ED7FF9F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093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E461-CBA3-4C5B-84D4-9D1F335E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A0C0-9AFA-44A8-AC33-ECCC18D7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4840D-60F7-4CBA-B1DE-DEB1F7E4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C2819-545C-40B3-BA3C-2B5928C2F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367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831B7-F471-4693-A57D-079627A4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BAD10-14E2-4DDC-B372-8A1435D4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FBB9A-663D-418C-9A22-EBF2BFB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791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48DC-9A7B-41C8-B45B-E406F652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C4F64-0F40-4CC2-AA33-F5265DC7A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B278B-FD5F-4F5B-9CB8-E1569CE8A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74D3D-ED54-4A69-97FA-5D2FD2D9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74C78-8E77-4715-841C-C00B0236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BB0BD-D7AF-4EC7-8A70-D03DE209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024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279F-85BE-4A18-BB96-DA3E6347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D9C60-442B-41CF-900B-1822F872D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42A91-F41B-49CB-AA06-B579BC8E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1357B-E9E2-402D-8033-A9C12369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2450A-0345-4572-8122-FAE2E0C4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B3281-B9DE-4BB1-BA68-C568271F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934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429D2-AE0D-452F-B2BF-5D98FA8F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0EC94-3E7E-4E2B-A602-7A87031A3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38F88-3FDE-4ABA-BDCE-40B5279AE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61E4-8B4D-4024-AD2D-8A62B0E02C16}" type="datetimeFigureOut">
              <a:rPr lang="en-ID" smtClean="0"/>
              <a:t>14/06/2021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C2DE4-FEC0-4449-8ED6-8072A6245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C4C12-765B-4A68-B821-2CF3D70BF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BBCD8-F93F-4ED3-9F8A-BB36FA3C7E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36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B2E9-A896-46AB-8BB5-C8B09166A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Upper layer OSI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7FDDD-3993-4CB9-A96A-FB334E97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295" y="3924940"/>
            <a:ext cx="5572394" cy="19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7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16DB-CBF3-4F92-BBEA-4EB2B8AE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authorization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81AAB-8918-4B18-AEA4-3E36C457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3805"/>
            <a:ext cx="4243179" cy="182026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412850-1E59-4539-9BAD-D5D7DB414FD0}"/>
              </a:ext>
            </a:extLst>
          </p:cNvPr>
          <p:cNvSpPr txBox="1">
            <a:spLocks/>
          </p:cNvSpPr>
          <p:nvPr/>
        </p:nvSpPr>
        <p:spPr>
          <a:xfrm>
            <a:off x="5526157" y="1503805"/>
            <a:ext cx="61722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After authenticating the user, authorization is checked</a:t>
            </a:r>
          </a:p>
          <a:p>
            <a:r>
              <a:rPr lang="en-GB" dirty="0"/>
              <a:t>Authorization is the process used by server to determined if you have permission to access a file</a:t>
            </a:r>
          </a:p>
          <a:p>
            <a:endParaRPr lang="en-ID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14B2FE-FCA8-44DA-A20C-677EBE88E88F}"/>
              </a:ext>
            </a:extLst>
          </p:cNvPr>
          <p:cNvSpPr txBox="1">
            <a:spLocks/>
          </p:cNvSpPr>
          <p:nvPr/>
        </p:nvSpPr>
        <p:spPr>
          <a:xfrm>
            <a:off x="427264" y="4260590"/>
            <a:ext cx="5098893" cy="1994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If not, you will get a message saying, you are not authorized to access this page</a:t>
            </a:r>
          </a:p>
          <a:p>
            <a:r>
              <a:rPr lang="en-GB" dirty="0"/>
              <a:t>Both of these functions, authentication and authorization, are performed by session layer</a:t>
            </a:r>
          </a:p>
          <a:p>
            <a:r>
              <a:rPr lang="en-GB" dirty="0"/>
              <a:t>The session layer keeps a track of the files being downloaded. For example, a web page contain text, images, etc</a:t>
            </a:r>
          </a:p>
          <a:p>
            <a:endParaRPr lang="en-ID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92E49763-FC27-4F04-BF41-9D0EA04BD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9669" y="3351027"/>
            <a:ext cx="2852588" cy="151589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40113C-AC85-41B8-AFE8-4AB84828D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62" y="5110765"/>
            <a:ext cx="4369174" cy="156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5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8832-805A-4BAF-849A-41097741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management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8E34-24A2-4234-A203-10AE62BE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635" y="1242774"/>
            <a:ext cx="2166730" cy="189588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C420C2B-4088-4368-BD9D-1F121EDFBC75}"/>
              </a:ext>
            </a:extLst>
          </p:cNvPr>
          <p:cNvSpPr txBox="1">
            <a:spLocks/>
          </p:cNvSpPr>
          <p:nvPr/>
        </p:nvSpPr>
        <p:spPr>
          <a:xfrm>
            <a:off x="838200" y="1980496"/>
            <a:ext cx="6172200" cy="850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These text and images are stored as separate files on the web server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E53193-2189-444B-B22C-94C134E9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521" y="3970720"/>
            <a:ext cx="5026140" cy="2149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D7DD6B-E216-4409-9185-9F722ECD489B}"/>
              </a:ext>
            </a:extLst>
          </p:cNvPr>
          <p:cNvSpPr txBox="1"/>
          <p:nvPr/>
        </p:nvSpPr>
        <p:spPr>
          <a:xfrm>
            <a:off x="1227482" y="4317105"/>
            <a:ext cx="4485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When you request for a website in your web browser, your web browser open a separate</a:t>
            </a:r>
          </a:p>
        </p:txBody>
      </p:sp>
    </p:spTree>
    <p:extLst>
      <p:ext uri="{BB962C8B-B14F-4D97-AF65-F5344CB8AC3E}">
        <p14:creationId xmlns:p14="http://schemas.microsoft.com/office/powerpoint/2010/main" val="378967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C879-C429-492B-AB4E-C745B6B6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management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483B5-FC2B-416E-9364-C9939646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0" y="1962149"/>
            <a:ext cx="3843130" cy="204992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7575C-6318-404C-A734-C96B0433EA7F}"/>
              </a:ext>
            </a:extLst>
          </p:cNvPr>
          <p:cNvSpPr txBox="1">
            <a:spLocks/>
          </p:cNvSpPr>
          <p:nvPr/>
        </p:nvSpPr>
        <p:spPr>
          <a:xfrm>
            <a:off x="517297" y="4887693"/>
            <a:ext cx="61722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These files are received in the form of data packets</a:t>
            </a:r>
          </a:p>
          <a:p>
            <a:r>
              <a:rPr lang="en-GB" dirty="0"/>
              <a:t>Session layer keeps a track of which data packet belongs to which file, either text file or image file, and track where the received data packet go, in this case, it goes to web</a:t>
            </a:r>
          </a:p>
          <a:p>
            <a:endParaRPr lang="en-ID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285801-3CE4-4363-8188-E48C82B44F26}"/>
              </a:ext>
            </a:extLst>
          </p:cNvPr>
          <p:cNvSpPr txBox="1">
            <a:spLocks/>
          </p:cNvSpPr>
          <p:nvPr/>
        </p:nvSpPr>
        <p:spPr>
          <a:xfrm>
            <a:off x="6520070" y="2029599"/>
            <a:ext cx="5013975" cy="1177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Browser, that is, session layer helps in session management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38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41CB-6F18-44A4-B263-38C8191F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65984"/>
          </a:xfrm>
        </p:spPr>
        <p:txBody>
          <a:bodyPr/>
          <a:lstStyle/>
          <a:p>
            <a:pPr algn="ctr"/>
            <a:r>
              <a:rPr lang="en-GB" dirty="0"/>
              <a:t>Presentation layer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439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79C2-E76F-422D-8DB1-95F54212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Presentation Layer: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58F00-3574-436C-A7B6-FDC7D7566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3592"/>
          </a:xfrm>
        </p:spPr>
        <p:txBody>
          <a:bodyPr/>
          <a:lstStyle/>
          <a:p>
            <a:pPr marL="0" indent="0">
              <a:buNone/>
            </a:pPr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This layer is concerned with the syntax and semantics of the information exchanged between two systems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D6188-A250-4A43-A023-27B947415913}"/>
              </a:ext>
            </a:extLst>
          </p:cNvPr>
          <p:cNvSpPr txBox="1"/>
          <p:nvPr/>
        </p:nvSpPr>
        <p:spPr>
          <a:xfrm>
            <a:off x="838200" y="3990844"/>
            <a:ext cx="6662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/>
              <a:t>Lapisan</a:t>
            </a:r>
            <a:r>
              <a:rPr lang="en-ID" sz="2400" dirty="0"/>
              <a:t> </a:t>
            </a:r>
            <a:r>
              <a:rPr lang="en-ID" sz="2400" dirty="0" err="1"/>
              <a:t>presentasi</a:t>
            </a:r>
            <a:r>
              <a:rPr lang="en-ID" sz="2400" dirty="0"/>
              <a:t> </a:t>
            </a:r>
            <a:r>
              <a:rPr lang="en-ID" sz="2400" dirty="0" err="1"/>
              <a:t>menerima</a:t>
            </a:r>
            <a:r>
              <a:rPr lang="en-ID" sz="2400" dirty="0"/>
              <a:t> data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lapisan</a:t>
            </a:r>
            <a:r>
              <a:rPr lang="en-ID" sz="2400" dirty="0"/>
              <a:t> </a:t>
            </a:r>
            <a:r>
              <a:rPr lang="en-ID" sz="2400" dirty="0" err="1"/>
              <a:t>aplikasi</a:t>
            </a:r>
            <a:r>
              <a:rPr lang="en-ID" sz="2400" dirty="0"/>
              <a:t> (data </a:t>
            </a:r>
            <a:r>
              <a:rPr lang="en-ID" sz="2400" dirty="0" err="1"/>
              <a:t>berupa</a:t>
            </a:r>
            <a:r>
              <a:rPr lang="en-ID" sz="2400" dirty="0"/>
              <a:t> </a:t>
            </a:r>
            <a:r>
              <a:rPr lang="en-ID" sz="2400" dirty="0" err="1"/>
              <a:t>karakter</a:t>
            </a:r>
            <a:r>
              <a:rPr lang="en-ID" sz="2400" dirty="0"/>
              <a:t> dan </a:t>
            </a:r>
            <a:r>
              <a:rPr lang="en-ID" sz="2400" dirty="0" err="1"/>
              <a:t>angka</a:t>
            </a:r>
            <a:r>
              <a:rPr lang="en-ID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246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822A-B524-47F7-A7C5-90A798BC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Functions of Presentation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E7E62-047B-4308-84FB-F8895E60E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572" y="1825625"/>
            <a:ext cx="3853070" cy="1603375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Data Translation </a:t>
            </a:r>
          </a:p>
          <a:p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Data Encryption</a:t>
            </a:r>
          </a:p>
          <a:p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Data Compression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4656B-4C64-41EE-A467-9A057EC2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433" y="4076079"/>
            <a:ext cx="7254930" cy="25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5F09-C6D0-4430-96BA-FA5842F1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Presentasion</a:t>
            </a:r>
            <a:r>
              <a:rPr lang="en-GB" dirty="0"/>
              <a:t>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F3C2-F3F7-4F81-94E0-E54DC9B08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09" y="4486691"/>
            <a:ext cx="4807857" cy="2242792"/>
          </a:xfrm>
        </p:spPr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:</a:t>
            </a:r>
            <a:endParaRPr lang="en-ID" dirty="0"/>
          </a:p>
          <a:p>
            <a:pPr marL="457200" lvl="1" indent="0">
              <a:buNone/>
            </a:pP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mengonversi</a:t>
            </a:r>
            <a:r>
              <a:rPr lang="en-ID" dirty="0"/>
              <a:t> </a:t>
            </a:r>
            <a:r>
              <a:rPr lang="en-ID" dirty="0" err="1"/>
              <a:t>karakter</a:t>
            </a:r>
            <a:r>
              <a:rPr lang="en-ID" dirty="0"/>
              <a:t> dan </a:t>
            </a:r>
            <a:r>
              <a:rPr lang="en-ID" dirty="0" err="1"/>
              <a:t>angka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biner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dimengerti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>
                <a:sym typeface="Wingdings" panose="05000000000000000000" pitchFamily="2" charset="2"/>
              </a:rPr>
              <a:t> </a:t>
            </a:r>
            <a:r>
              <a:rPr lang="en-ID" dirty="0" err="1"/>
              <a:t>Konversi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ASCII </a:t>
            </a:r>
            <a:r>
              <a:rPr lang="en-ID" dirty="0" err="1"/>
              <a:t>ke</a:t>
            </a:r>
            <a:r>
              <a:rPr lang="en-ID" dirty="0"/>
              <a:t> EBCDIC. </a:t>
            </a:r>
          </a:p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B219A-605C-45C6-8A76-297505D3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737" y="1825626"/>
            <a:ext cx="5942154" cy="2494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22B5A8-9549-4D5C-9A39-0B4BA3F39D42}"/>
              </a:ext>
            </a:extLst>
          </p:cNvPr>
          <p:cNvSpPr txBox="1"/>
          <p:nvPr/>
        </p:nvSpPr>
        <p:spPr>
          <a:xfrm>
            <a:off x="598909" y="2149588"/>
            <a:ext cx="48078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Data Translation: Encoding and Decoding Sender to Common format on Sending side Common to Receiving format on Receiver side </a:t>
            </a:r>
          </a:p>
        </p:txBody>
      </p:sp>
    </p:spTree>
    <p:extLst>
      <p:ext uri="{BB962C8B-B14F-4D97-AF65-F5344CB8AC3E}">
        <p14:creationId xmlns:p14="http://schemas.microsoft.com/office/powerpoint/2010/main" val="2700539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0BC4-BD51-4522-8ACE-D4819807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Presentasion</a:t>
            </a:r>
            <a:r>
              <a:rPr lang="en-GB" dirty="0"/>
              <a:t>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1E81-619D-4230-8C57-9B0D7C416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52" y="3538342"/>
            <a:ext cx="5257800" cy="3072606"/>
          </a:xfrm>
        </p:spPr>
        <p:txBody>
          <a:bodyPr>
            <a:normAutofit fontScale="85000" lnSpcReduction="10000"/>
          </a:bodyPr>
          <a:lstStyle/>
          <a:p>
            <a:endParaRPr lang="en-ID" dirty="0"/>
          </a:p>
          <a:p>
            <a:pPr lvl="1"/>
            <a:r>
              <a:rPr lang="en-ID" dirty="0" err="1"/>
              <a:t>Sebelum</a:t>
            </a:r>
            <a:r>
              <a:rPr lang="en-ID" dirty="0"/>
              <a:t> data </a:t>
            </a:r>
            <a:r>
              <a:rPr lang="en-ID" dirty="0" err="1"/>
              <a:t>ditransmisikan</a:t>
            </a:r>
            <a:r>
              <a:rPr lang="en-ID" dirty="0"/>
              <a:t>,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bit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mewakili</a:t>
            </a:r>
            <a:r>
              <a:rPr lang="en-ID" dirty="0"/>
              <a:t> data </a:t>
            </a:r>
            <a:r>
              <a:rPr lang="en-ID" dirty="0" err="1"/>
              <a:t>asli</a:t>
            </a:r>
            <a:endParaRPr lang="en-ID" dirty="0"/>
          </a:p>
          <a:p>
            <a:pPr lvl="1"/>
            <a:r>
              <a:rPr lang="en-ID" dirty="0"/>
              <a:t>Proses </a:t>
            </a:r>
            <a:r>
              <a:rPr lang="en-ID" dirty="0" err="1"/>
              <a:t>pengurangan</a:t>
            </a:r>
            <a:r>
              <a:rPr lang="en-ID" dirty="0"/>
              <a:t> bit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kompresi</a:t>
            </a:r>
            <a:r>
              <a:rPr lang="en-ID" dirty="0"/>
              <a:t> data dan </a:t>
            </a:r>
            <a:r>
              <a:rPr lang="en-ID" dirty="0" err="1"/>
              <a:t>bisa</a:t>
            </a:r>
            <a:r>
              <a:rPr lang="en-ID" dirty="0"/>
              <a:t> lossy </a:t>
            </a:r>
            <a:r>
              <a:rPr lang="en-ID" dirty="0" err="1"/>
              <a:t>atau</a:t>
            </a:r>
            <a:r>
              <a:rPr lang="en-ID" dirty="0"/>
              <a:t> lossless.</a:t>
            </a:r>
          </a:p>
          <a:p>
            <a:pPr lvl="1"/>
            <a:r>
              <a:rPr lang="en-ID" dirty="0" err="1"/>
              <a:t>Kompresi</a:t>
            </a:r>
            <a:r>
              <a:rPr lang="en-ID" dirty="0"/>
              <a:t> data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menyimpan</a:t>
            </a:r>
            <a:r>
              <a:rPr lang="en-ID" dirty="0"/>
              <a:t> file </a:t>
            </a:r>
            <a:r>
              <a:rPr lang="en-ID" dirty="0" err="1"/>
              <a:t>asli</a:t>
            </a:r>
            <a:r>
              <a:rPr lang="en-ID" dirty="0"/>
              <a:t>.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file </a:t>
            </a:r>
            <a:r>
              <a:rPr lang="en-ID" dirty="0" err="1"/>
              <a:t>berkurang</a:t>
            </a:r>
            <a:r>
              <a:rPr lang="en-ID" dirty="0"/>
              <a:t>, data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di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yang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singkat</a:t>
            </a:r>
            <a:endParaRPr lang="en-ID" dirty="0"/>
          </a:p>
          <a:p>
            <a:endParaRPr lang="en-ID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54C80-1E06-4919-BCE5-C30940B7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73" y="1408907"/>
            <a:ext cx="4838700" cy="1695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A2E7B-5DD0-4E6C-9ECF-75CEA4E0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528" y="3753644"/>
            <a:ext cx="5489634" cy="1892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A26668-F830-4E3D-9311-715DBA112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470" y="6009595"/>
            <a:ext cx="333375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8A036-363F-4A2D-B1A2-84A8EBE844AA}"/>
              </a:ext>
            </a:extLst>
          </p:cNvPr>
          <p:cNvSpPr txBox="1"/>
          <p:nvPr/>
        </p:nvSpPr>
        <p:spPr>
          <a:xfrm>
            <a:off x="357528" y="207583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Data Compression: Data compression reduces the number of bits contained in the information</a:t>
            </a:r>
          </a:p>
        </p:txBody>
      </p:sp>
    </p:spTree>
    <p:extLst>
      <p:ext uri="{BB962C8B-B14F-4D97-AF65-F5344CB8AC3E}">
        <p14:creationId xmlns:p14="http://schemas.microsoft.com/office/powerpoint/2010/main" val="164279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CDD33-D9CE-4F31-8B66-76F27F2F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Presentasion</a:t>
            </a:r>
            <a:r>
              <a:rPr lang="en-GB" dirty="0"/>
              <a:t>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43DAD-00C3-462D-B56D-5B3DD86FF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4" y="1812373"/>
            <a:ext cx="5363817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/>
              <a:t>Enkripsi</a:t>
            </a:r>
            <a:r>
              <a:rPr lang="en-ID" dirty="0"/>
              <a:t> dan </a:t>
            </a:r>
            <a:r>
              <a:rPr lang="en-ID" dirty="0" err="1"/>
              <a:t>diskripsi</a:t>
            </a:r>
            <a:endParaRPr lang="en-ID" dirty="0"/>
          </a:p>
          <a:p>
            <a:pPr lvl="1"/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,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transmisi</a:t>
            </a:r>
            <a:r>
              <a:rPr lang="en-ID" dirty="0"/>
              <a:t>, data </a:t>
            </a:r>
            <a:r>
              <a:rPr lang="en-ID" dirty="0" err="1"/>
              <a:t>dienkripsi</a:t>
            </a:r>
            <a:endParaRPr lang="en-ID" dirty="0"/>
          </a:p>
          <a:p>
            <a:pPr lvl="1"/>
            <a:r>
              <a:rPr lang="en-ID" dirty="0"/>
              <a:t>Di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pengirim</a:t>
            </a:r>
            <a:r>
              <a:rPr lang="en-ID" dirty="0"/>
              <a:t>, data </a:t>
            </a:r>
            <a:r>
              <a:rPr lang="en-ID" dirty="0" err="1"/>
              <a:t>dienkripsi</a:t>
            </a:r>
            <a:r>
              <a:rPr lang="en-ID" dirty="0"/>
              <a:t> dan di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penerima</a:t>
            </a:r>
            <a:r>
              <a:rPr lang="en-ID" dirty="0"/>
              <a:t>, data </a:t>
            </a:r>
            <a:r>
              <a:rPr lang="en-ID" dirty="0" err="1"/>
              <a:t>didekripsi</a:t>
            </a:r>
            <a:endParaRPr lang="en-ID" dirty="0"/>
          </a:p>
          <a:p>
            <a:pPr lvl="1"/>
            <a:r>
              <a:rPr lang="en-ID" dirty="0"/>
              <a:t>SSL (secure socket layer) </a:t>
            </a:r>
            <a:r>
              <a:rPr lang="en-ID" dirty="0" err="1"/>
              <a:t>digunakan</a:t>
            </a:r>
            <a:r>
              <a:rPr lang="en-ID" dirty="0"/>
              <a:t> di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Enkripsi</a:t>
            </a:r>
            <a:r>
              <a:rPr lang="en-ID" dirty="0"/>
              <a:t> dan </a:t>
            </a:r>
            <a:r>
              <a:rPr lang="en-ID" dirty="0" err="1"/>
              <a:t>Dekripsi</a:t>
            </a:r>
            <a:endParaRPr lang="en-ID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F50E5A1-856F-4AC7-9655-BA37F6DF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733" y="2693294"/>
            <a:ext cx="4577067" cy="1561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05BFD-248E-4002-8A53-EC9B869B4883}"/>
              </a:ext>
            </a:extLst>
          </p:cNvPr>
          <p:cNvSpPr txBox="1"/>
          <p:nvPr/>
        </p:nvSpPr>
        <p:spPr>
          <a:xfrm>
            <a:off x="1179443" y="55667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Data Encryption: For security and privacy purpose. </a:t>
            </a:r>
          </a:p>
        </p:txBody>
      </p:sp>
    </p:spTree>
    <p:extLst>
      <p:ext uri="{BB962C8B-B14F-4D97-AF65-F5344CB8AC3E}">
        <p14:creationId xmlns:p14="http://schemas.microsoft.com/office/powerpoint/2010/main" val="5149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3986-AA78-48D5-BC7D-E3DA2AB3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Presentasion</a:t>
            </a:r>
            <a:r>
              <a:rPr lang="en-GB" dirty="0"/>
              <a:t> layer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AE05F-D710-4389-B93F-62813126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97" y="1696029"/>
            <a:ext cx="7098916" cy="40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1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A736-BD6E-4CFC-ACA5-AC416639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Application, </a:t>
            </a:r>
            <a:r>
              <a:rPr lang="en-GB" dirty="0" err="1"/>
              <a:t>presentasion</a:t>
            </a:r>
            <a:r>
              <a:rPr lang="en-GB" dirty="0"/>
              <a:t> and session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634526-653B-4F0D-A484-650709AE8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389" y="1825625"/>
            <a:ext cx="69932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23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46C32-168F-4CAA-B3E1-C016343E2E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Application layer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725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BF71-27E0-4C5B-AEFF-2F09DB9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E12A-514B-4715-B608-CBE7E9ADD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application layer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lapisan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OSI Layer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menyediakan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interface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antar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muka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antar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komunikasi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kemudian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membantu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mengirimkan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menerima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pesan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dikirimkan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tersebut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401FE-047C-4C24-81BF-E174AD4D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68851"/>
            <a:ext cx="4528965" cy="2567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EC6CF-944F-4ECC-9905-0C23C2B7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001" y="3179928"/>
            <a:ext cx="6116209" cy="331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59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6144-8C44-489D-9B02-FE04C96FF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092"/>
          </a:xfrm>
        </p:spPr>
        <p:txBody>
          <a:bodyPr>
            <a:normAutofit fontScale="90000"/>
          </a:bodyPr>
          <a:lstStyle/>
          <a:p>
            <a:r>
              <a:rPr lang="en-ID" b="1" cap="all" dirty="0">
                <a:solidFill>
                  <a:srgbClr val="888888"/>
                </a:solidFill>
                <a:effectLst/>
                <a:latin typeface="Arial" panose="020B0604020202020204" pitchFamily="34" charset="0"/>
              </a:rPr>
              <a:t>FUNGSI DARI APPLICATION LAYER</a:t>
            </a:r>
            <a:br>
              <a:rPr lang="en-ID" b="1" cap="all" dirty="0">
                <a:solidFill>
                  <a:srgbClr val="888888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08B23-EE29-45D5-B2E7-7F9381CD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515599" cy="4351338"/>
          </a:xfrm>
        </p:spPr>
        <p:txBody>
          <a:bodyPr>
            <a:normAutofit fontScale="85000" lnSpcReduction="20000"/>
          </a:bodyPr>
          <a:lstStyle/>
          <a:p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pengumpul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dan data yang </a:t>
            </a:r>
            <a:r>
              <a:rPr lang="en-ID" dirty="0" err="1"/>
              <a:t>dikirimkan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jaringan</a:t>
            </a:r>
            <a:endParaRPr lang="en-ID" dirty="0"/>
          </a:p>
          <a:p>
            <a:r>
              <a:rPr lang="en-ID" dirty="0" err="1"/>
              <a:t>Sebagai</a:t>
            </a:r>
            <a:r>
              <a:rPr lang="en-ID" dirty="0"/>
              <a:t> user interface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data dan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penerima</a:t>
            </a:r>
            <a:r>
              <a:rPr lang="en-ID" dirty="0"/>
              <a:t> </a:t>
            </a:r>
            <a:r>
              <a:rPr lang="en-ID" dirty="0" err="1"/>
              <a:t>diidentifikasi</a:t>
            </a:r>
            <a:r>
              <a:rPr lang="en-ID" dirty="0"/>
              <a:t>,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dihubungi</a:t>
            </a:r>
            <a:r>
              <a:rPr lang="en-ID" dirty="0"/>
              <a:t> dan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data.</a:t>
            </a:r>
          </a:p>
          <a:p>
            <a:r>
              <a:rPr lang="en-ID" dirty="0" err="1"/>
              <a:t>Memungkinkan</a:t>
            </a:r>
            <a:r>
              <a:rPr lang="en-ID" dirty="0"/>
              <a:t> (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) </a:t>
            </a:r>
            <a:r>
              <a:rPr lang="en-ID" dirty="0" err="1"/>
              <a:t>otentikasi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tambahan</a:t>
            </a:r>
            <a:r>
              <a:rPr lang="en-ID" dirty="0"/>
              <a:t>.</a:t>
            </a:r>
          </a:p>
          <a:p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antarmuka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yang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. </a:t>
            </a:r>
            <a:r>
              <a:rPr lang="en-ID" dirty="0" err="1"/>
              <a:t>Misalnya</a:t>
            </a:r>
            <a:r>
              <a:rPr lang="en-ID" dirty="0"/>
              <a:t>,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antarmuka</a:t>
            </a:r>
            <a:r>
              <a:rPr lang="en-ID" dirty="0"/>
              <a:t> Ethernet </a:t>
            </a:r>
            <a:r>
              <a:rPr lang="en-ID" dirty="0" err="1"/>
              <a:t>atau</a:t>
            </a:r>
            <a:r>
              <a:rPr lang="en-ID" dirty="0"/>
              <a:t> Wi-Fi di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pengirim</a:t>
            </a:r>
            <a:r>
              <a:rPr lang="en-ID" dirty="0"/>
              <a:t>?</a:t>
            </a:r>
          </a:p>
          <a:p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persetujuan</a:t>
            </a:r>
            <a:r>
              <a:rPr lang="en-ID" dirty="0"/>
              <a:t> di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ujungnya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prosedur</a:t>
            </a:r>
            <a:r>
              <a:rPr lang="en-ID" dirty="0"/>
              <a:t> </a:t>
            </a:r>
            <a:r>
              <a:rPr lang="en-ID" dirty="0" err="1"/>
              <a:t>pemulihan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, </a:t>
            </a:r>
            <a:r>
              <a:rPr lang="en-ID" dirty="0" err="1"/>
              <a:t>integritas</a:t>
            </a:r>
            <a:r>
              <a:rPr lang="en-ID" dirty="0"/>
              <a:t> data, dan </a:t>
            </a:r>
            <a:r>
              <a:rPr lang="en-ID" dirty="0" err="1"/>
              <a:t>privasi</a:t>
            </a:r>
            <a:r>
              <a:rPr lang="en-ID" dirty="0"/>
              <a:t>.</a:t>
            </a:r>
          </a:p>
          <a:p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</a:t>
            </a:r>
            <a:r>
              <a:rPr lang="en-ID" dirty="0" err="1"/>
              <a:t>protokol</a:t>
            </a:r>
            <a:r>
              <a:rPr lang="en-ID" dirty="0"/>
              <a:t> dan syntax data pada level </a:t>
            </a:r>
            <a:r>
              <a:rPr lang="en-ID" dirty="0" err="1"/>
              <a:t>aplikasi</a:t>
            </a:r>
            <a:r>
              <a:rPr lang="en-ID" dirty="0"/>
              <a:t>.</a:t>
            </a:r>
          </a:p>
          <a:p>
            <a:r>
              <a:rPr lang="en-ID" dirty="0" err="1"/>
              <a:t>Menyajikan</a:t>
            </a:r>
            <a:r>
              <a:rPr lang="en-ID" dirty="0"/>
              <a:t> data di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penerima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499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8BBF-175A-480D-8987-4A31A730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81BA-CC54-4FF8-B7D3-A365E8E83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9118"/>
          </a:xfrm>
        </p:spPr>
        <p:txBody>
          <a:bodyPr>
            <a:normAutofit fontScale="70000" lnSpcReduction="20000"/>
          </a:bodyPr>
          <a:lstStyle/>
          <a:p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, </a:t>
            </a:r>
            <a:r>
              <a:rPr lang="en-ID" dirty="0" err="1"/>
              <a:t>memfasilitasi</a:t>
            </a:r>
            <a:r>
              <a:rPr lang="en-ID" dirty="0"/>
              <a:t> </a:t>
            </a:r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program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dan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endParaRPr lang="en-ID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menyediakan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interface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antar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muka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antar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komunikasi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kemudian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membantu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mengirimkan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menerima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pesan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dikirimkan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tersebut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415B2-7C84-4823-9D25-B5286F30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96" y="3889375"/>
            <a:ext cx="3790950" cy="1924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A17D3-BF13-4B8F-AB31-C012455DC3EF}"/>
              </a:ext>
            </a:extLst>
          </p:cNvPr>
          <p:cNvSpPr txBox="1"/>
          <p:nvPr/>
        </p:nvSpPr>
        <p:spPr>
          <a:xfrm>
            <a:off x="6255026" y="4203415"/>
            <a:ext cx="50987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application layer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</a:t>
            </a:r>
            <a:r>
              <a:rPr lang="en-ID" dirty="0" err="1"/>
              <a:t>perintah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usernya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software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mengirimkan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data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74F8-C4A0-4BED-8CC7-E0236966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44F2-1559-4F06-904F-160190ACE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9504" cy="2454827"/>
          </a:xfrm>
        </p:spPr>
        <p:txBody>
          <a:bodyPr>
            <a:normAutofit/>
          </a:bodyPr>
          <a:lstStyle/>
          <a:p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yang </a:t>
            </a:r>
            <a:r>
              <a:rPr lang="en-ID" dirty="0" err="1"/>
              <a:t>menggunakan</a:t>
            </a:r>
            <a:r>
              <a:rPr lang="en-ID" dirty="0"/>
              <a:t> internet </a:t>
            </a:r>
            <a:r>
              <a:rPr lang="en-ID" dirty="0" err="1"/>
              <a:t>seperti</a:t>
            </a:r>
            <a:r>
              <a:rPr lang="en-ID" dirty="0"/>
              <a:t> Google Chrome, Firefox, Outlook, Skype </a:t>
            </a:r>
            <a:r>
              <a:rPr lang="en-ID" dirty="0" err="1"/>
              <a:t>dll</a:t>
            </a:r>
            <a:endParaRPr lang="en-ID" dirty="0"/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C7918-4813-4E88-ADD7-FC84084E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623" y="1690688"/>
            <a:ext cx="4585953" cy="43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6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0976-40AC-48E6-A686-5625DA08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DBE8E-B496-4BAD-97D3-607282E53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9464" cy="4351338"/>
          </a:xfrm>
        </p:spPr>
        <p:txBody>
          <a:bodyPr>
            <a:normAutofit fontScale="77500" lnSpcReduction="20000"/>
          </a:bodyPr>
          <a:lstStyle/>
          <a:p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Outlook, Skype </a:t>
            </a:r>
            <a:r>
              <a:rPr lang="en-ID" dirty="0" err="1"/>
              <a:t>dll</a:t>
            </a:r>
            <a:r>
              <a:rPr lang="en-ID" dirty="0"/>
              <a:t>, </a:t>
            </a:r>
            <a:r>
              <a:rPr lang="en-ID" dirty="0" err="1"/>
              <a:t>semuanya</a:t>
            </a:r>
            <a:r>
              <a:rPr lang="en-ID" dirty="0"/>
              <a:t> </a:t>
            </a:r>
            <a:r>
              <a:rPr lang="en-ID" dirty="0" err="1"/>
              <a:t>bergantung</a:t>
            </a:r>
            <a:r>
              <a:rPr lang="en-ID" dirty="0"/>
              <a:t> pada </a:t>
            </a:r>
            <a:r>
              <a:rPr lang="en-ID" dirty="0" err="1"/>
              <a:t>protokol</a:t>
            </a:r>
            <a:r>
              <a:rPr lang="en-ID" dirty="0"/>
              <a:t>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berfungsi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Protokol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Transfer file, </a:t>
            </a:r>
            <a:r>
              <a:rPr lang="en-ID" dirty="0" err="1"/>
              <a:t>penjelajahan</a:t>
            </a:r>
            <a:r>
              <a:rPr lang="en-ID" dirty="0"/>
              <a:t> Web, Email, Terminal virtual, </a:t>
            </a:r>
            <a:r>
              <a:rPr lang="en-ID" dirty="0" err="1"/>
              <a:t>dll</a:t>
            </a:r>
            <a:r>
              <a:rPr lang="en-ID" dirty="0"/>
              <a:t>.</a:t>
            </a:r>
          </a:p>
          <a:p>
            <a:endParaRPr lang="en-ID" dirty="0"/>
          </a:p>
          <a:p>
            <a:pPr lvl="1"/>
            <a:r>
              <a:rPr lang="en-ID" dirty="0"/>
              <a:t>Transfer file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</a:t>
            </a:r>
            <a:r>
              <a:rPr lang="en-ID" dirty="0" err="1"/>
              <a:t>protokol</a:t>
            </a:r>
            <a:r>
              <a:rPr lang="en-ID" dirty="0"/>
              <a:t> FTP</a:t>
            </a:r>
          </a:p>
          <a:p>
            <a:pPr lvl="1"/>
            <a:r>
              <a:rPr lang="en-ID" dirty="0" err="1"/>
              <a:t>Penjelajahan</a:t>
            </a:r>
            <a:r>
              <a:rPr lang="en-ID" dirty="0"/>
              <a:t> web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HTTP </a:t>
            </a:r>
            <a:r>
              <a:rPr lang="en-ID" dirty="0" err="1"/>
              <a:t>atau</a:t>
            </a:r>
            <a:r>
              <a:rPr lang="en-ID" dirty="0"/>
              <a:t> HTTPS</a:t>
            </a:r>
          </a:p>
          <a:p>
            <a:pPr lvl="1"/>
            <a:r>
              <a:rPr lang="en-ID" dirty="0"/>
              <a:t>Email,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protokol</a:t>
            </a:r>
            <a:r>
              <a:rPr lang="en-ID" dirty="0"/>
              <a:t> SMTP</a:t>
            </a:r>
          </a:p>
          <a:p>
            <a:pPr lvl="1"/>
            <a:r>
              <a:rPr lang="en-ID" dirty="0"/>
              <a:t>terminal Virtual </a:t>
            </a:r>
            <a:r>
              <a:rPr lang="en-ID" dirty="0" err="1"/>
              <a:t>menggunakan</a:t>
            </a:r>
            <a:r>
              <a:rPr lang="en-ID" dirty="0"/>
              <a:t> TELNET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8FB42-1194-4911-A1B9-DF20D10D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174" y="2139828"/>
            <a:ext cx="5269464" cy="29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5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187A-42B6-4D6D-918B-B8DB7EBF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program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bekerja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layer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applikasi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(application layer) </a:t>
            </a:r>
            <a:br>
              <a:rPr lang="en-ID" dirty="0"/>
            </a:b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0AE79-00D9-469D-991E-60FA1210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91" y="1690688"/>
            <a:ext cx="7802217" cy="433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9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D5C5-DC71-41BF-A857-C284A451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DNS (Domain Name System) Protocol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253A-9EFC-4CCC-9027-9ADC2DFD1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5854148" cy="463971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DNS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distribute database system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pencarian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nama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(name resolution)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TCP/IP. 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DNS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membantu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memetakan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host name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IP address. </a:t>
            </a:r>
          </a:p>
          <a:p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Keunggulan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DNS :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mudah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konsisten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dan simple.</a:t>
            </a:r>
          </a:p>
          <a:p>
            <a:pPr marL="0" indent="0" algn="l">
              <a:buNone/>
            </a:pP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DNS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didistribusikan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set server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menyelesaikan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nama-nama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terkait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alamat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nomor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                        :           UDP Port 53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TCP Port 53</a:t>
            </a:r>
          </a:p>
          <a:p>
            <a:pPr lvl="1"/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Contoh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       :           web browser, e-mail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www.cisco.com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alamat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numerik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198.133.219.25</a:t>
            </a:r>
          </a:p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9F6A2-7F89-4C6D-B7F7-F7C1F2AFB181}"/>
              </a:ext>
            </a:extLst>
          </p:cNvPr>
          <p:cNvSpPr txBox="1"/>
          <p:nvPr/>
        </p:nvSpPr>
        <p:spPr>
          <a:xfrm>
            <a:off x="7629939" y="1537252"/>
            <a:ext cx="37371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Misalkan</a:t>
            </a:r>
            <a:r>
              <a:rPr lang="en-ID" dirty="0"/>
              <a:t>, Anda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Google.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menulis</a:t>
            </a:r>
            <a:r>
              <a:rPr lang="en-ID" dirty="0"/>
              <a:t> </a:t>
            </a:r>
            <a:r>
              <a:rPr lang="en-ID" b="1" dirty="0"/>
              <a:t>172.217.0.142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address bar, Anda </a:t>
            </a:r>
            <a:r>
              <a:rPr lang="en-ID" dirty="0" err="1"/>
              <a:t>tinggal</a:t>
            </a:r>
            <a:r>
              <a:rPr lang="en-ID" dirty="0"/>
              <a:t> </a:t>
            </a:r>
            <a:r>
              <a:rPr lang="en-ID" dirty="0" err="1"/>
              <a:t>memasukkan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b="1" dirty="0"/>
              <a:t>Google.com.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EDD4B-2044-41E2-91DE-70207CBF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652" y="3230073"/>
            <a:ext cx="3461686" cy="28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6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A374-5988-4BD2-A194-AED06225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FTP (File Transfer Protocol)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DB370-4801-402C-9635-33C15BAE0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27" y="4267200"/>
            <a:ext cx="5462173" cy="180229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FTP </a:t>
            </a:r>
            <a:r>
              <a:rPr lang="en-ID" sz="240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berfungsi</a:t>
            </a: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pengunduhan</a:t>
            </a: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(download) dan </a:t>
            </a:r>
            <a:r>
              <a:rPr lang="en-ID" sz="240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penggugahan</a:t>
            </a: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(upload) </a:t>
            </a:r>
            <a:r>
              <a:rPr lang="en-ID" sz="240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berkas-berkas</a:t>
            </a: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komputer</a:t>
            </a: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klien</a:t>
            </a:r>
            <a:r>
              <a:rPr lang="en-ID" sz="2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FTP dan server FTP. </a:t>
            </a:r>
          </a:p>
          <a:p>
            <a:pPr lvl="1"/>
            <a:r>
              <a:rPr lang="en-ID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Port     :          TCP port 20 dan 21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3EC80-95C6-425F-8A3C-D1FFA081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738" y="3889850"/>
            <a:ext cx="4241062" cy="2322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14E13-6412-4F38-A70A-BB79188A752A}"/>
              </a:ext>
            </a:extLst>
          </p:cNvPr>
          <p:cNvSpPr txBox="1"/>
          <p:nvPr/>
        </p:nvSpPr>
        <p:spPr>
          <a:xfrm>
            <a:off x="633827" y="1950858"/>
            <a:ext cx="54621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File Transfer Protocol (FTP)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suatu</a:t>
            </a:r>
            <a:r>
              <a:rPr lang="en-ID" sz="2400" dirty="0"/>
              <a:t> </a:t>
            </a:r>
            <a:r>
              <a:rPr lang="en-ID" sz="2400" dirty="0" err="1"/>
              <a:t>protokol</a:t>
            </a:r>
            <a:r>
              <a:rPr lang="en-ID" sz="2400" dirty="0"/>
              <a:t> </a:t>
            </a:r>
            <a:r>
              <a:rPr lang="en-ID" sz="2400" dirty="0" err="1"/>
              <a:t>jaringan</a:t>
            </a:r>
            <a:r>
              <a:rPr lang="en-ID" sz="2400" dirty="0"/>
              <a:t> yang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kegiatan</a:t>
            </a:r>
            <a:r>
              <a:rPr lang="en-ID" sz="2400" dirty="0"/>
              <a:t> </a:t>
            </a:r>
            <a:r>
              <a:rPr lang="en-ID" sz="2400" dirty="0" err="1"/>
              <a:t>saling</a:t>
            </a:r>
            <a:r>
              <a:rPr lang="en-ID" sz="2400" dirty="0"/>
              <a:t> </a:t>
            </a:r>
            <a:r>
              <a:rPr lang="en-ID" sz="2400" dirty="0" err="1"/>
              <a:t>menukar</a:t>
            </a:r>
            <a:r>
              <a:rPr lang="en-ID" sz="2400" dirty="0"/>
              <a:t> data </a:t>
            </a:r>
            <a:r>
              <a:rPr lang="en-ID" sz="2400" dirty="0" err="1"/>
              <a:t>atau</a:t>
            </a:r>
            <a:r>
              <a:rPr lang="en-ID" sz="2400" dirty="0"/>
              <a:t> file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menggunakan</a:t>
            </a:r>
            <a:r>
              <a:rPr lang="en-ID" sz="2400" dirty="0"/>
              <a:t> </a:t>
            </a:r>
            <a:r>
              <a:rPr lang="en-ID" sz="2400" dirty="0" err="1"/>
              <a:t>perantara</a:t>
            </a:r>
            <a:r>
              <a:rPr lang="en-ID" sz="2400" dirty="0"/>
              <a:t> TCP </a:t>
            </a:r>
            <a:r>
              <a:rPr lang="en-ID" sz="2400" dirty="0" err="1"/>
              <a:t>koneksi</a:t>
            </a:r>
            <a:r>
              <a:rPr lang="en-ID" sz="2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EA0FA-E3F6-450D-A326-003D9117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973" y="1981436"/>
            <a:ext cx="2511342" cy="161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0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567C-B2AC-427D-8152-597860C7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DHCP (Dynamic Host Configuration Protocol)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4A055-C94B-4C08-9698-0B59293C0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6490252" cy="4666215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DHCP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arsitektur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client/server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dipakai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memudahkan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pengalokasian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alamat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DHCP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bersifat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stand-alone,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jika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terdapat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beberapa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DHCP server, basis data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alamat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DHCP Server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direplikasi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DHCP server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lainnya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artinya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DHCP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berbenturan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karena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mengizinkan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2 host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IP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sama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ID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fungsi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DHCP: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Jika DHCP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dipasang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lokal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maka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tersambung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mendapatkan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alamat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secara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otomatis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 DHCP. 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framework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disampaikan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kepada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client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berisikan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tentang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konfigurasi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 UDP 67      :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komunikasi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klien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 UDP 68      :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klien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3B607-897B-409F-A990-9623184F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724" y="1488767"/>
            <a:ext cx="3926371" cy="1342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0BE2A-7F1C-4140-9D5E-395A3E820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884" y="3497435"/>
            <a:ext cx="42100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9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BDCD-DCBD-4C15-A7C2-B8AC778C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browser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F116D4-EDD0-49CB-A202-FE8E8706F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627" y="2138362"/>
            <a:ext cx="2686050" cy="170497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C2CF3D-85DC-49C1-821A-270CF825FEA7}"/>
              </a:ext>
            </a:extLst>
          </p:cNvPr>
          <p:cNvSpPr txBox="1">
            <a:spLocks/>
          </p:cNvSpPr>
          <p:nvPr/>
        </p:nvSpPr>
        <p:spPr>
          <a:xfrm>
            <a:off x="3009900" y="4465602"/>
            <a:ext cx="61722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web browser performs all functions of session, presentation and application layer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3FE10-4435-4A45-B665-5638DA26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03" y="2138362"/>
            <a:ext cx="4669321" cy="17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4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775D-D7B8-4CE3-876F-AAD3B965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 (Hypertext Transfer Protocol)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F7B9-BFA3-4A43-86B4-22D5F783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4148" cy="43513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dipergunakan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mentransfer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dokumen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World Wide Web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web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browser,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berfungsi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menjawab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client dan server,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hubungan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TCP/IP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tertentu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host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jauh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ID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 HTTP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mendengarkan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port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menunggu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client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mengirim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kode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permintaan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(request).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 HTTP       :          80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762AD-6ED0-42E3-BB5D-88343DF8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83" y="3645728"/>
            <a:ext cx="4637493" cy="2847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632E4-C93E-4131-BD2F-D4C7083F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323" y="1742937"/>
            <a:ext cx="3634423" cy="14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00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1707-A02B-422C-8BAF-52763285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HTTPS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9831-C530-4434-95D4-2EE384E9D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4" y="1279836"/>
            <a:ext cx="5098774" cy="314639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HTTPS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versi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aman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HTTP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HTTPS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menyandikan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SSL (Secure Socket layer)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TLS (Transport Layer Security).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HTTPS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enkripsi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browser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web server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menerima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perlindungan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memadai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serangan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eavesdroppers 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penguping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), dan man in the middle attacks.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 HTTPS    :           443</a:t>
            </a:r>
          </a:p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DA516-1BFC-4372-9D95-7485D242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2" y="4676671"/>
            <a:ext cx="3283225" cy="1646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8F131-E25F-4F98-83FD-25D66689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732" y="1530281"/>
            <a:ext cx="6545268" cy="31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49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9BB0-A361-47A0-A303-D07FE306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Telnet</a:t>
            </a:r>
            <a:r>
              <a:rPr lang="en-ID" dirty="0"/>
              <a:t> (Telecommunications Network) 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BD64C-9C7A-4E1B-A87D-CE9DCF192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90322" cy="226929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Telnet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program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memungkinkan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kita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terminal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lain di INTERNET. 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Telnet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memungkinkan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kita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masuk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(log in)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pemakai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jarak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jauh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menjalankan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program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:           Port 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95EF4-78E0-480B-AB43-8BFC7C19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530" y="1690688"/>
            <a:ext cx="3983232" cy="2562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9A05E9-4817-43A6-BB56-0EC8382D2CC9}"/>
              </a:ext>
            </a:extLst>
          </p:cNvPr>
          <p:cNvSpPr txBox="1"/>
          <p:nvPr/>
        </p:nvSpPr>
        <p:spPr>
          <a:xfrm>
            <a:off x="838200" y="4362387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Telecommunications Network </a:t>
            </a:r>
            <a:r>
              <a:rPr lang="en-ID" sz="2400" dirty="0" err="1"/>
              <a:t>fungsinya</a:t>
            </a:r>
            <a:r>
              <a:rPr lang="en-ID" sz="2400" dirty="0"/>
              <a:t> </a:t>
            </a:r>
            <a:r>
              <a:rPr lang="en-ID" sz="2400" dirty="0" err="1"/>
              <a:t>yaitu</a:t>
            </a:r>
            <a:r>
              <a:rPr lang="en-ID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berkomunikasi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komputer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jarak</a:t>
            </a:r>
            <a:r>
              <a:rPr lang="en-ID" sz="2400" dirty="0"/>
              <a:t> </a:t>
            </a:r>
            <a:r>
              <a:rPr lang="en-ID" sz="2400" dirty="0" err="1"/>
              <a:t>jauh</a:t>
            </a:r>
            <a:r>
              <a:rPr lang="en-ID" sz="2400" dirty="0"/>
              <a:t>, 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dirty="0" err="1"/>
              <a:t>melakukan</a:t>
            </a:r>
            <a:r>
              <a:rPr lang="en-ID" sz="2400" dirty="0"/>
              <a:t> </a:t>
            </a:r>
            <a:r>
              <a:rPr lang="en-ID" sz="2400" dirty="0" err="1"/>
              <a:t>kendali</a:t>
            </a:r>
            <a:r>
              <a:rPr lang="en-ID" sz="2400" dirty="0"/>
              <a:t> </a:t>
            </a:r>
            <a:r>
              <a:rPr lang="en-ID" sz="2400" dirty="0" err="1"/>
              <a:t>konfigurasi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jarak</a:t>
            </a:r>
            <a:r>
              <a:rPr lang="en-ID" sz="2400" dirty="0"/>
              <a:t> </a:t>
            </a:r>
            <a:r>
              <a:rPr lang="en-ID" sz="2400" dirty="0" err="1"/>
              <a:t>jauh</a:t>
            </a:r>
            <a:r>
              <a:rPr lang="en-ID" sz="2400" dirty="0"/>
              <a:t> (remote).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17B2A-4504-4649-9F64-C17B14B9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89" y="4660370"/>
            <a:ext cx="3795232" cy="14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32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539D-6D92-44E9-9105-0094EDDF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2" cy="1325563"/>
          </a:xfrm>
        </p:spPr>
        <p:txBody>
          <a:bodyPr>
            <a:normAutofit fontScale="90000"/>
          </a:bodyPr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Simple Mail Transfer Protocol (SMTP)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6B1D9-D7CF-4C4F-A3D5-83BBEF26E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245482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SMTP (Simple Mail Transfer Protocol)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salah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umum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pengiriman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surat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elektronik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(e-mail) di Internet. 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SMTP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berfungsi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mengirimkan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pesan-pesan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e-mail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e-mail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klien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e-mail server,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mengirimkan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e-mail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kepada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lokal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account,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menyiarkan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ulang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e-mail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server-server SMTP.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Pada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dasarnya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email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dikirim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oleh SMTP server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ditampung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sementara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dikirim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tujuan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                        :           TCP port 25</a:t>
            </a:r>
          </a:p>
          <a:p>
            <a:pPr lvl="1"/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Contoh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       :           E-Mail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FB10F-F6E9-492D-8588-A1E2E033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560" y="234396"/>
            <a:ext cx="1646997" cy="1456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ECD45-060F-47ED-AABF-35A229FA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30" y="4385607"/>
            <a:ext cx="80676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00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3D72-516D-4FBE-AC87-83A93EDF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POP3 (Post Office Protocol version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8756-8C42-493D-91B6-C945EA16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9400" cy="4351338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   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POP3 (Post Office Protocol version 3)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namanya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pengelolaan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mail.</a:t>
            </a:r>
          </a:p>
          <a:p>
            <a:pPr algn="l"/>
            <a:endParaRPr lang="en-ID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POP3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berfungsi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mengambil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surat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elektronik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(email)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 email.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POP3 server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mengumpulkan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email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masuk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mengirimkannya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melewati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port 110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client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jika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client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meminta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email-email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melihat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maupun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mengambil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email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POP3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maupun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web based email,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diperlukan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username dan password agar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sembarang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orang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melihat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email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                        :           TCP  port 110</a:t>
            </a:r>
          </a:p>
          <a:p>
            <a:pPr lvl="1"/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Contoh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       :           E-Mail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3CC86-FE2E-482A-A73C-1D528B762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58" y="681037"/>
            <a:ext cx="1613038" cy="1426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66D53-C390-49E5-BC27-7A35735C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14" y="2985926"/>
            <a:ext cx="4814827" cy="28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38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7294-762C-49E5-9E49-1EE31470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42829" cy="1325563"/>
          </a:xfrm>
        </p:spPr>
        <p:txBody>
          <a:bodyPr>
            <a:normAutofit fontScale="90000"/>
          </a:bodyPr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IMAP (Internet Message Access Protocol)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F6F3D-585F-496C-B26D-53FE36A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4943" cy="376237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IMAP (Internet Message Access Protocol)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standar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mengakses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mengambil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e-mail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server. 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IMAP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l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ebih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kompleks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daripada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POP3. IMAP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berfungsi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memilih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pesan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e-mail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ambil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folder di server,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mencari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pesan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e-mail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tertentu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menghapus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pesan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e-mail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                        :           143</a:t>
            </a:r>
          </a:p>
          <a:p>
            <a:pPr lvl="1"/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Contoh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       :           E-Mail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27D9F-4706-49BE-9AF1-3BE353A0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734" y="281895"/>
            <a:ext cx="1813341" cy="160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2E1B9-24AE-4BDB-A786-57E831BD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7" y="2432730"/>
            <a:ext cx="6338290" cy="25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7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9BF4F2-6DB4-4699-99F5-E760DD5D2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73778"/>
            <a:ext cx="5294716" cy="13104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829BE5D-6D4E-4A06-BAF0-221BA96F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926625"/>
            <a:ext cx="5294715" cy="30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24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E810-8B82-4E2E-BA53-49920F15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Simple Network Management Protocol (SNMP)</a:t>
            </a:r>
            <a:br>
              <a:rPr lang="en-ID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DDC9-FB4D-45F6-868D-F0CC0E9D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9765" cy="43513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SNMP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manajemen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(monitoring). 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SNMP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mengelola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node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server, workstation, router, bridge, dan hub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host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sentral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SNMP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dipakai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mengonfigurasi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device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jauh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memantau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unjuk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kerja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mendeteksi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kesalahan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akses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cocok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mengaudit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pemakaian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 :         UDP 161 dan 162  </a:t>
            </a:r>
          </a:p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3ECA3-84B3-42C2-8021-022F2BE10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601" y="1243219"/>
            <a:ext cx="3033955" cy="28649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B2EAE2-5511-4A4D-ADCF-4CEFDF9DEEBB}"/>
              </a:ext>
            </a:extLst>
          </p:cNvPr>
          <p:cNvSpPr txBox="1"/>
          <p:nvPr/>
        </p:nvSpPr>
        <p:spPr>
          <a:xfrm>
            <a:off x="8044069" y="4524603"/>
            <a:ext cx="39889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. </a:t>
            </a:r>
            <a:r>
              <a:rPr lang="en-ID" dirty="0" err="1"/>
              <a:t>Protokol</a:t>
            </a:r>
            <a:r>
              <a:rPr lang="en-ID" dirty="0"/>
              <a:t> SNMP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penerima</a:t>
            </a:r>
            <a:r>
              <a:rPr lang="en-ID" dirty="0"/>
              <a:t> dan </a:t>
            </a:r>
            <a:r>
              <a:rPr lang="en-ID" dirty="0" err="1"/>
              <a:t>pengirim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berkomunikasi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404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6296-24CC-4AF9-B5F5-D547C024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TFTP (Trivial File Transfer Protocol)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DE91-49ED-4A54-B690-A54B2F163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2" y="1448254"/>
            <a:ext cx="6026426" cy="4351338"/>
          </a:xfrm>
        </p:spPr>
        <p:txBody>
          <a:bodyPr>
            <a:normAutofit lnSpcReduction="1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TFTP (Trivial File Transfer Protocol)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sederhana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mentransfer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file. </a:t>
            </a:r>
          </a:p>
          <a:p>
            <a:pPr algn="l"/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implementasikan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User Datagram Protocol (UDP)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booting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halnya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router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penyimpanan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data.</a:t>
            </a: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  :         UDP 69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CD762-B7F7-417C-8D1A-25657BE7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60" y="1690688"/>
            <a:ext cx="5349668" cy="24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64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7710-0668-49A9-BFA6-AAC7F6B1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SSH (Secure Shell)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 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BC875-89FD-45C7-8C3B-0B64BA5C1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30" y="1825625"/>
            <a:ext cx="6146798" cy="435133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SSH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protocol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memungkinkan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pertukaran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secara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aman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dua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SSH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mengendalikan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jarak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jauh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mengirim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file,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Tunnel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terrenkripsi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dan lain-lain. 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Protocol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mempunyai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kelebihan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banding protocol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sejenis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Telnet, FTP,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Danrsh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karena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SSH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system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Otentikasi,Otorisasi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ekripsinya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sendiri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begitu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keamanan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komunikasi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melalui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bantuan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SSH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terjamin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endParaRPr lang="en-ID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:           TCP port 22 dan UDP port 22    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67879-F457-4B0D-9D80-0E9E0AE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85" y="2238375"/>
            <a:ext cx="51816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3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B7A7B6-BB09-4120-AD84-BCCD9527B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Session layer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97396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1820-384B-4D34-B66B-004F3FCA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SSL (Secure Socket Layer)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076A-872D-4DB9-91E1-8A20DC34A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5" y="1802295"/>
            <a:ext cx="4976362" cy="45720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mengenkripsi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pengiriman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pada internet,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dikirim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aman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SSL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mengatur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keamanan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integritas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enkripsi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autentikasi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kode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autentikasi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pesan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SSL protocol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menyedian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privasi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komunikasi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internet. </a:t>
            </a:r>
          </a:p>
          <a:p>
            <a:pPr lvl="1"/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(SSL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mendukung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file encryption, access-control,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proteksi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virus,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jadi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SSL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membantu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mengatur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sensitif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setelah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sebelum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pengiriman</a:t>
            </a:r>
            <a:r>
              <a:rPr lang="en-ID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aman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:           443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2B305-16AC-4196-B656-AB8B49BF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846" y="1690835"/>
            <a:ext cx="5310979" cy="17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55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A0DE-C0C1-4285-9083-967EBA57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F9D53-386C-43A3-BA15-928659A5A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83EDF-BEC3-4982-B106-FA8A33AB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1123950"/>
            <a:ext cx="71342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13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B933-AF3F-4313-A27D-773DCE47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Internet Control Message Protocol (ICMP)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       </a:t>
            </a:r>
            <a:b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91C2-8897-48AC-847E-536F2B01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ICMP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utamanya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oleh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operasi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mengirim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pesan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kesalahan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menyatakan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contoh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tujuan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bisa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dijangkau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     : 137, 138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95299-3857-4C50-9144-4889D5D3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86" y="5014707"/>
            <a:ext cx="2372914" cy="1297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00CD5-2D13-4115-B9EB-28C9BD330AC3}"/>
              </a:ext>
            </a:extLst>
          </p:cNvPr>
          <p:cNvSpPr txBox="1"/>
          <p:nvPr/>
        </p:nvSpPr>
        <p:spPr>
          <a:xfrm>
            <a:off x="838200" y="359025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ICMP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protokol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yang </a:t>
            </a:r>
            <a:r>
              <a:rPr lang="en-ID" dirty="0" err="1"/>
              <a:t>bertugas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pelaporan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router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pesan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IP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menghalangi</a:t>
            </a:r>
            <a:r>
              <a:rPr lang="en-ID" dirty="0"/>
              <a:t> </a:t>
            </a:r>
            <a:r>
              <a:rPr lang="en-ID" dirty="0" err="1"/>
              <a:t>pengiriman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B7BA4-BB9D-4C23-85F6-D2F2300F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895" y="3645343"/>
            <a:ext cx="5063240" cy="25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5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138C-21C3-4D0D-A491-0EC99C1C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</a:t>
            </a:r>
            <a:b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13C8-32C3-4FE6-B2F6-8663D6BE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92" y="1533939"/>
            <a:ext cx="5107059" cy="2574235"/>
          </a:xfrm>
        </p:spPr>
        <p:txBody>
          <a:bodyPr>
            <a:normAutofit fontScale="77500" lnSpcReduction="20000"/>
          </a:bodyPr>
          <a:lstStyle/>
          <a:p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TCP/IP,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mekanisme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mengizinkan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mendukung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beberapa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koneksi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lainnya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dan program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mengidentifikasikan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layanan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koneksi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jaringan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TCP/IP.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FAC7A-B6C1-496E-BD3C-3BA5C41A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35" y="365125"/>
            <a:ext cx="6382581" cy="6382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76FB8-2043-488E-8A27-0C4504FF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92" y="4873625"/>
            <a:ext cx="52863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24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DE08-6EA2-4B92-A79B-69A19EDC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</p:spPr>
        <p:txBody>
          <a:bodyPr/>
          <a:lstStyle/>
          <a:p>
            <a:r>
              <a:rPr lang="en-GB" dirty="0" err="1"/>
              <a:t>Jenis</a:t>
            </a:r>
            <a:r>
              <a:rPr lang="en-GB" dirty="0"/>
              <a:t> Port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D8E22-8F35-406D-A08A-1A2EDFAE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82" y="1561703"/>
            <a:ext cx="10515600" cy="1603375"/>
          </a:xfrm>
        </p:spPr>
        <p:txBody>
          <a:bodyPr>
            <a:normAutofit fontScale="85000" lnSpcReduction="20000"/>
          </a:bodyPr>
          <a:lstStyle/>
          <a:p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dikenali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angka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16-bit (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dua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byte)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disebut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Port Number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diklasifikasikan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jenis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transport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apa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Port TCP dan Port UDP. </a:t>
            </a:r>
          </a:p>
          <a:p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Port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angka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16-bit,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maka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total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maksimum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jumlah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port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setiap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protokol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transport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65536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buah</a:t>
            </a:r>
            <a:r>
              <a:rPr lang="en-ID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ID" dirty="0"/>
          </a:p>
          <a:p>
            <a:endParaRPr lang="en-ID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3253CD-1279-4851-85A9-2ED6838F5539}"/>
              </a:ext>
            </a:extLst>
          </p:cNvPr>
          <p:cNvSpPr txBox="1">
            <a:spLocks/>
          </p:cNvSpPr>
          <p:nvPr/>
        </p:nvSpPr>
        <p:spPr>
          <a:xfrm>
            <a:off x="1020417" y="3165078"/>
            <a:ext cx="4793974" cy="1403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ID" sz="2400" b="1" dirty="0">
                <a:solidFill>
                  <a:srgbClr val="333333"/>
                </a:solidFill>
                <a:latin typeface="Arial" panose="020B0604020202020204" pitchFamily="34" charset="0"/>
              </a:rPr>
              <a:t>Well-known Port</a:t>
            </a:r>
            <a:endParaRPr lang="en-ID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D" sz="2400" b="1" dirty="0">
                <a:solidFill>
                  <a:srgbClr val="333333"/>
                </a:solidFill>
                <a:latin typeface="Arial" panose="020B0604020202020204" pitchFamily="34" charset="0"/>
              </a:rPr>
              <a:t>Registered Port</a:t>
            </a:r>
            <a:endParaRPr lang="en-ID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D" sz="2400" b="1" dirty="0">
                <a:solidFill>
                  <a:srgbClr val="333333"/>
                </a:solidFill>
                <a:latin typeface="Arial" panose="020B0604020202020204" pitchFamily="34" charset="0"/>
              </a:rPr>
              <a:t>Dynamically Assigned Port</a:t>
            </a:r>
            <a:endParaRPr lang="en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6CDC9-5278-4D38-8E49-280E0A55F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2" y="4568738"/>
            <a:ext cx="2710483" cy="214701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58E91C-1E33-456C-BDB7-25D124E963C6}"/>
              </a:ext>
            </a:extLst>
          </p:cNvPr>
          <p:cNvSpPr txBox="1">
            <a:spLocks/>
          </p:cNvSpPr>
          <p:nvPr/>
        </p:nvSpPr>
        <p:spPr>
          <a:xfrm>
            <a:off x="6899620" y="3330171"/>
            <a:ext cx="4454180" cy="3385580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ID" b="1" dirty="0">
                <a:solidFill>
                  <a:srgbClr val="333333"/>
                </a:solidFill>
                <a:latin typeface="Arial" panose="020B0604020202020204" pitchFamily="34" charset="0"/>
              </a:rPr>
              <a:t>Well-known Port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: Port number yang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termasuk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ke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dalam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well-known port,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selalu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merepresentasikan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layanan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jaringan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yang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sama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, dan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ditetapkan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oleh Internet Assigned Number Authority (IANA). </a:t>
            </a:r>
          </a:p>
          <a:p>
            <a:pPr>
              <a:buFont typeface="+mj-lt"/>
              <a:buAutoNum type="arabicPeriod"/>
            </a:pPr>
            <a:endParaRPr lang="en-ID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D" b="1" dirty="0">
                <a:solidFill>
                  <a:srgbClr val="333333"/>
                </a:solidFill>
                <a:latin typeface="Arial" panose="020B0604020202020204" pitchFamily="34" charset="0"/>
              </a:rPr>
              <a:t>Registered Port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: Port-port yang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digunakan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oleh vendor-vendor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komputer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atau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jaringan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yang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berbeda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mendukung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aplikasi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dan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sistem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operasi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yang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mereka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buat. </a:t>
            </a:r>
          </a:p>
          <a:p>
            <a:pPr>
              <a:buFont typeface="+mj-lt"/>
              <a:buAutoNum type="arabicPeriod"/>
            </a:pPr>
            <a:endParaRPr lang="en-ID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ID" b="1" dirty="0">
                <a:solidFill>
                  <a:srgbClr val="333333"/>
                </a:solidFill>
                <a:latin typeface="Arial" panose="020B0604020202020204" pitchFamily="34" charset="0"/>
              </a:rPr>
              <a:t>Dynamically Assigned Port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merupakan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port-port yang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ditetapkan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oleh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sistem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operasi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atau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aplikasi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yang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digunakan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untuk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melayani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request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dari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pengguna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sesuai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dengan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Arial" panose="020B0604020202020204" pitchFamily="34" charset="0"/>
              </a:rPr>
              <a:t>kebutuhan</a:t>
            </a:r>
            <a:r>
              <a:rPr lang="en-ID" dirty="0">
                <a:solidFill>
                  <a:srgbClr val="333333"/>
                </a:solidFill>
                <a:latin typeface="Arial" panose="020B0604020202020204" pitchFamily="34" charset="0"/>
              </a:rPr>
              <a:t>. 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75665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67B8-6E10-481F-89A1-7620171B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Tabel</a:t>
            </a:r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Well-Known Port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11228C-CFA1-4D6C-9A82-02C493FE3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062956"/>
            <a:ext cx="6096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6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ACD9-CE63-4D83-9602-43675F29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Registered Port</a:t>
            </a:r>
            <a:endParaRPr lang="en-ID" dirty="0"/>
          </a:p>
        </p:txBody>
      </p:sp>
      <p:pic>
        <p:nvPicPr>
          <p:cNvPr id="1026" name="Picture 2" descr="Difference Between Well Known Ports And Registered Ports">
            <a:extLst>
              <a:ext uri="{FF2B5EF4-FFF2-40B4-BE49-F238E27FC236}">
                <a16:creationId xmlns:a16="http://schemas.microsoft.com/office/drawing/2014/main" id="{8D352861-C79B-4941-812A-45E0792E3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52" y="1832992"/>
            <a:ext cx="8079669" cy="42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8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79E8E-8424-483D-AC12-AFC5398C7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06" y="354843"/>
            <a:ext cx="2914366" cy="194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46E39-DFA9-4B9B-80BC-C51B2B24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18" y="354843"/>
            <a:ext cx="2914366" cy="1942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1635B5-8354-4F50-981D-3F25EBF0C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532" y="378797"/>
            <a:ext cx="2914365" cy="1942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824F6-E728-480C-9750-DBDDC317E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009" y="2457544"/>
            <a:ext cx="2914367" cy="1942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07B47-A067-4F26-9114-3EB4A6C24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181" y="2457544"/>
            <a:ext cx="2914365" cy="1942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5D8FF-6E23-481F-9D83-926869634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444" y="2457544"/>
            <a:ext cx="2914367" cy="194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177CD0-D0E2-444D-970D-183588B79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443" y="4642770"/>
            <a:ext cx="2914368" cy="194291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8829248-2753-4956-A546-15CFB5AC27DB}"/>
              </a:ext>
            </a:extLst>
          </p:cNvPr>
          <p:cNvSpPr/>
          <p:nvPr/>
        </p:nvSpPr>
        <p:spPr>
          <a:xfrm>
            <a:off x="3905746" y="1278248"/>
            <a:ext cx="6823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E8868F-C034-4881-88ED-106CE1373078}"/>
              </a:ext>
            </a:extLst>
          </p:cNvPr>
          <p:cNvSpPr/>
          <p:nvPr/>
        </p:nvSpPr>
        <p:spPr>
          <a:xfrm rot="10800000">
            <a:off x="3839823" y="3186683"/>
            <a:ext cx="6823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099605-2B1D-4FBC-BEB6-4793EA5C0C32}"/>
              </a:ext>
            </a:extLst>
          </p:cNvPr>
          <p:cNvSpPr/>
          <p:nvPr/>
        </p:nvSpPr>
        <p:spPr>
          <a:xfrm>
            <a:off x="7575714" y="1295661"/>
            <a:ext cx="6823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6D6E8ED-69DE-4FBF-84C0-2BBE923A9B15}"/>
              </a:ext>
            </a:extLst>
          </p:cNvPr>
          <p:cNvSpPr/>
          <p:nvPr/>
        </p:nvSpPr>
        <p:spPr>
          <a:xfrm rot="10800000">
            <a:off x="7532284" y="3186683"/>
            <a:ext cx="6823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799002FD-0AEF-4578-9F32-EA537239AF66}"/>
              </a:ext>
            </a:extLst>
          </p:cNvPr>
          <p:cNvSpPr/>
          <p:nvPr/>
        </p:nvSpPr>
        <p:spPr>
          <a:xfrm>
            <a:off x="11328204" y="2065594"/>
            <a:ext cx="731520" cy="184803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4592295B-E697-46F8-B54B-9976595E728E}"/>
              </a:ext>
            </a:extLst>
          </p:cNvPr>
          <p:cNvSpPr/>
          <p:nvPr/>
        </p:nvSpPr>
        <p:spPr>
          <a:xfrm flipH="1">
            <a:off x="132276" y="3671315"/>
            <a:ext cx="780571" cy="194291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34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4A54B9-DC63-4AA6-97E0-BAC1615F3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847" y="1825625"/>
            <a:ext cx="77223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4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EB319-6D6C-40E4-A69F-3598DB3B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9FF63-B288-4DEF-9AB9-2AFCEDA5F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257800" cy="1325564"/>
          </a:xfrm>
        </p:spPr>
        <p:txBody>
          <a:bodyPr>
            <a:normAutofit/>
          </a:bodyPr>
          <a:lstStyle/>
          <a:p>
            <a:r>
              <a:rPr lang="en-GB" dirty="0"/>
              <a:t>Helper will help you in setting up, assisting, cleaning and than closing the party</a:t>
            </a:r>
          </a:p>
          <a:p>
            <a:endParaRPr lang="en-GB" dirty="0"/>
          </a:p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6A8CC-4A95-4707-A1EF-392FF9BC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9" y="3544955"/>
            <a:ext cx="5070056" cy="25245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659D4E-87CE-4FF6-B3D8-53A70D560BA5}"/>
              </a:ext>
            </a:extLst>
          </p:cNvPr>
          <p:cNvSpPr txBox="1">
            <a:spLocks/>
          </p:cNvSpPr>
          <p:nvPr/>
        </p:nvSpPr>
        <p:spPr>
          <a:xfrm>
            <a:off x="6736677" y="1941580"/>
            <a:ext cx="5257801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Same is the case with session layer</a:t>
            </a:r>
          </a:p>
          <a:p>
            <a:r>
              <a:rPr lang="en-GB" dirty="0"/>
              <a:t>Session layer help in setting up and manging connections enabling sending and receiving of data followed by termination of connections or session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8299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B8DC-F7EE-4510-82DB-B84F5093F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layer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D2C24-0D12-4CE1-94EC-79D73F86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16" y="3834465"/>
            <a:ext cx="3950607" cy="271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A1509-566A-4A52-A4D0-58937641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442" y="4302126"/>
            <a:ext cx="5068036" cy="219074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FC5E8F0-1C15-4716-B70C-F7FCDF44C0B6}"/>
              </a:ext>
            </a:extLst>
          </p:cNvPr>
          <p:cNvSpPr/>
          <p:nvPr/>
        </p:nvSpPr>
        <p:spPr>
          <a:xfrm>
            <a:off x="5297714" y="5689600"/>
            <a:ext cx="798286" cy="39188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B9B392-9BEA-4B82-8D41-BE6AAB1994CC}"/>
              </a:ext>
            </a:extLst>
          </p:cNvPr>
          <p:cNvSpPr txBox="1">
            <a:spLocks/>
          </p:cNvSpPr>
          <p:nvPr/>
        </p:nvSpPr>
        <p:spPr>
          <a:xfrm>
            <a:off x="838200" y="1906155"/>
            <a:ext cx="5070056" cy="1712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3B3835"/>
                </a:solidFill>
                <a:latin typeface="Helvetica Neue"/>
              </a:rPr>
              <a:t>It is responsible for beginning, maintaining &amp; ending the communication between two devices, which is called session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966D3-5A30-431E-B45A-676EE166751D}"/>
              </a:ext>
            </a:extLst>
          </p:cNvPr>
          <p:cNvSpPr txBox="1"/>
          <p:nvPr/>
        </p:nvSpPr>
        <p:spPr>
          <a:xfrm>
            <a:off x="7683035" y="1785057"/>
            <a:ext cx="392264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This includes the control and management of multiple bi-directional messages using dialogue control.</a:t>
            </a:r>
          </a:p>
          <a:p>
            <a:endParaRPr lang="en-GB" dirty="0"/>
          </a:p>
          <a:p>
            <a:r>
              <a:rPr lang="en-GB" dirty="0"/>
              <a:t>It also synchronizes dialogue between two hosts' presentation layers and manages their data exchange.</a:t>
            </a:r>
          </a:p>
        </p:txBody>
      </p:sp>
    </p:spTree>
    <p:extLst>
      <p:ext uri="{BB962C8B-B14F-4D97-AF65-F5344CB8AC3E}">
        <p14:creationId xmlns:p14="http://schemas.microsoft.com/office/powerpoint/2010/main" val="347248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6853-C741-4178-9C95-75F3529B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Session Layer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26E78-7907-407E-911D-7166E80E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Functions of Session Layer: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Establishment, maintaining and ending a session:  Sends SYN packet – establish request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Receives ACK &amp; SYN- established  To end – Sender sends ACK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Dialog Control: The session layer allows two systems to enter into a dialog.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Synchronization: Allows a process to add checkpoints to a stream of data.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7508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2FB8-3BF3-4589-9646-84352B7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B3835"/>
                </a:solidFill>
                <a:effectLst/>
                <a:latin typeface="Helvetica Neue"/>
              </a:rPr>
              <a:t>Session Layer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A85AA-E736-4C24-80A8-5D34D0E2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7" y="5027004"/>
            <a:ext cx="3342903" cy="111246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F7A9CF-6EC7-43CB-923D-2AFAE2E6427E}"/>
              </a:ext>
            </a:extLst>
          </p:cNvPr>
          <p:cNvSpPr txBox="1">
            <a:spLocks/>
          </p:cNvSpPr>
          <p:nvPr/>
        </p:nvSpPr>
        <p:spPr>
          <a:xfrm>
            <a:off x="551340" y="2175385"/>
            <a:ext cx="61722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NETBIOS or Network Basic Input/output System is an example of APIs which allows applications on different computer to communicate with each other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2395F-B36D-46A1-82D1-007CF8967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83" y="4140746"/>
            <a:ext cx="4741817" cy="23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3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1AF1-D164-4B15-AFFE-529A15BF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416"/>
          </a:xfrm>
        </p:spPr>
        <p:txBody>
          <a:bodyPr>
            <a:normAutofit fontScale="90000"/>
          </a:bodyPr>
          <a:lstStyle/>
          <a:p>
            <a:r>
              <a:rPr lang="en-GB" dirty="0"/>
              <a:t>authentication</a:t>
            </a:r>
            <a:br>
              <a:rPr lang="en-GB" dirty="0"/>
            </a:b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2B53A-703A-4218-82B2-09C68492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5" y="1076704"/>
            <a:ext cx="2928731" cy="1445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1C89EF-05A1-48B2-ADB4-D7365EEC5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122" y="1176846"/>
            <a:ext cx="2079211" cy="156621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09AD740-0E1A-4BD0-95E8-76E122DD6E61}"/>
              </a:ext>
            </a:extLst>
          </p:cNvPr>
          <p:cNvSpPr txBox="1">
            <a:spLocks/>
          </p:cNvSpPr>
          <p:nvPr/>
        </p:nvSpPr>
        <p:spPr>
          <a:xfrm>
            <a:off x="757757" y="2919299"/>
            <a:ext cx="10676485" cy="903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Just before a session or connection is established with a server, server performs a </a:t>
            </a:r>
            <a:r>
              <a:rPr lang="en-GB" dirty="0" err="1"/>
              <a:t>funcsion</a:t>
            </a:r>
            <a:r>
              <a:rPr lang="en-GB" dirty="0"/>
              <a:t> called authentication</a:t>
            </a:r>
          </a:p>
          <a:p>
            <a:r>
              <a:rPr lang="en-GB" dirty="0" err="1"/>
              <a:t>Authenticationis</a:t>
            </a:r>
            <a:r>
              <a:rPr lang="en-GB" dirty="0"/>
              <a:t> the process of verifying, who you are ? For this, server uses a</a:t>
            </a:r>
          </a:p>
          <a:p>
            <a:endParaRPr lang="en-ID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0229BED-DD2C-45A2-B614-82CDF2A34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4232952"/>
            <a:ext cx="1919242" cy="1444635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DF0DC1-7329-4673-9C83-64CB51B601AD}"/>
              </a:ext>
            </a:extLst>
          </p:cNvPr>
          <p:cNvSpPr txBox="1">
            <a:spLocks/>
          </p:cNvSpPr>
          <p:nvPr/>
        </p:nvSpPr>
        <p:spPr>
          <a:xfrm>
            <a:off x="3253419" y="3999461"/>
            <a:ext cx="6172200" cy="1236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Once entered user name and password are matched, a session or a connection is established between your computer and the server</a:t>
            </a:r>
          </a:p>
          <a:p>
            <a:r>
              <a:rPr lang="en-GB" dirty="0"/>
              <a:t>Now, you can upload or download required files</a:t>
            </a:r>
          </a:p>
          <a:p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5406CD-0B98-41EA-AB3A-3C339B7D8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202" y="5235604"/>
            <a:ext cx="5085522" cy="14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96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5853</TotalTime>
  <Words>2312</Words>
  <Application>Microsoft Office PowerPoint</Application>
  <PresentationFormat>Widescreen</PresentationFormat>
  <Paragraphs>197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Helvetica Neue</vt:lpstr>
      <vt:lpstr>Office Theme</vt:lpstr>
      <vt:lpstr>Upper layer OSI</vt:lpstr>
      <vt:lpstr>Application, presentasion and session</vt:lpstr>
      <vt:lpstr>web browser</vt:lpstr>
      <vt:lpstr>Session layer</vt:lpstr>
      <vt:lpstr>Session layer</vt:lpstr>
      <vt:lpstr>Session layer</vt:lpstr>
      <vt:lpstr>Session Layer</vt:lpstr>
      <vt:lpstr>Session Layer</vt:lpstr>
      <vt:lpstr>authentication </vt:lpstr>
      <vt:lpstr>authorization</vt:lpstr>
      <vt:lpstr>Session management</vt:lpstr>
      <vt:lpstr>session management</vt:lpstr>
      <vt:lpstr>Presentation layer</vt:lpstr>
      <vt:lpstr>Presentation Layer: </vt:lpstr>
      <vt:lpstr>Functions of Presentation Layer</vt:lpstr>
      <vt:lpstr>Presentasion layer</vt:lpstr>
      <vt:lpstr>Presentasion layer</vt:lpstr>
      <vt:lpstr>Presentasion layer</vt:lpstr>
      <vt:lpstr>Presentasion layer</vt:lpstr>
      <vt:lpstr>Application layer</vt:lpstr>
      <vt:lpstr>Application layer</vt:lpstr>
      <vt:lpstr>FUNGSI DARI APPLICATION LAYER </vt:lpstr>
      <vt:lpstr>Application layer</vt:lpstr>
      <vt:lpstr>Application layer</vt:lpstr>
      <vt:lpstr>Application layer</vt:lpstr>
      <vt:lpstr>program yang bekerja dengan menggunakan layer applikasi (application layer)  </vt:lpstr>
      <vt:lpstr>DNS (Domain Name System) Protocol </vt:lpstr>
      <vt:lpstr>FTP (File Transfer Protocol) </vt:lpstr>
      <vt:lpstr>DHCP (Dynamic Host Configuration Protocol) </vt:lpstr>
      <vt:lpstr>HTTP (Hypertext Transfer Protocol) </vt:lpstr>
      <vt:lpstr>HTTPS </vt:lpstr>
      <vt:lpstr>Telnet (Telecommunications Network)  </vt:lpstr>
      <vt:lpstr>Simple Mail Transfer Protocol (SMTP) </vt:lpstr>
      <vt:lpstr>POP3 (Post Office Protocol version </vt:lpstr>
      <vt:lpstr>IMAP (Internet Message Access Protocol) </vt:lpstr>
      <vt:lpstr>PowerPoint Presentation</vt:lpstr>
      <vt:lpstr>Simple Network Management Protocol (SNMP) </vt:lpstr>
      <vt:lpstr>TFTP (Trivial File Transfer Protocol) </vt:lpstr>
      <vt:lpstr>SSH (Secure Shell)    </vt:lpstr>
      <vt:lpstr>SSL (Secure Socket Layer)  </vt:lpstr>
      <vt:lpstr>PowerPoint Presentation</vt:lpstr>
      <vt:lpstr>Internet Control Message Protocol (ICMP)          </vt:lpstr>
      <vt:lpstr>PORT </vt:lpstr>
      <vt:lpstr>Jenis Port</vt:lpstr>
      <vt:lpstr>Tabel Well-Known Port</vt:lpstr>
      <vt:lpstr>Registered Port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SOFIA NANING HERTIANA</dc:creator>
  <cp:lastModifiedBy>SOFIA NANING HERTIANA</cp:lastModifiedBy>
  <cp:revision>126</cp:revision>
  <dcterms:created xsi:type="dcterms:W3CDTF">2021-06-14T02:18:23Z</dcterms:created>
  <dcterms:modified xsi:type="dcterms:W3CDTF">2021-06-18T03:51:51Z</dcterms:modified>
</cp:coreProperties>
</file>